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15"/>
  </p:notesMasterIdLst>
  <p:sldIdLst>
    <p:sldId id="286" r:id="rId2"/>
    <p:sldId id="313" r:id="rId3"/>
    <p:sldId id="314" r:id="rId4"/>
    <p:sldId id="316" r:id="rId5"/>
    <p:sldId id="315" r:id="rId6"/>
    <p:sldId id="318" r:id="rId7"/>
    <p:sldId id="319" r:id="rId8"/>
    <p:sldId id="320" r:id="rId9"/>
    <p:sldId id="321" r:id="rId10"/>
    <p:sldId id="322" r:id="rId11"/>
    <p:sldId id="323" r:id="rId12"/>
    <p:sldId id="324" r:id="rId13"/>
    <p:sldId id="275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AF528B4-3236-4932-8EE9-F09D92C1CE7D}">
          <p14:sldIdLst>
            <p14:sldId id="286"/>
            <p14:sldId id="313"/>
            <p14:sldId id="314"/>
            <p14:sldId id="316"/>
            <p14:sldId id="315"/>
            <p14:sldId id="318"/>
            <p14:sldId id="319"/>
            <p14:sldId id="320"/>
            <p14:sldId id="321"/>
            <p14:sldId id="322"/>
            <p14:sldId id="323"/>
            <p14:sldId id="324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480" userDrawn="1">
          <p15:clr>
            <a:srgbClr val="A4A3A4"/>
          </p15:clr>
        </p15:guide>
        <p15:guide id="2" pos="6788" userDrawn="1">
          <p15:clr>
            <a:srgbClr val="A4A3A4"/>
          </p15:clr>
        </p15:guide>
        <p15:guide id="3" pos="4316" userDrawn="1">
          <p15:clr>
            <a:srgbClr val="A4A3A4"/>
          </p15:clr>
        </p15:guide>
        <p15:guide id="4" pos="2366" userDrawn="1">
          <p15:clr>
            <a:srgbClr val="A4A3A4"/>
          </p15:clr>
        </p15:guide>
        <p15:guide id="5" pos="4566" userDrawn="1">
          <p15:clr>
            <a:srgbClr val="FDE53C"/>
          </p15:clr>
        </p15:guide>
        <p15:guide id="6" pos="688" userDrawn="1">
          <p15:clr>
            <a:srgbClr val="A4A3A4"/>
          </p15:clr>
        </p15:guide>
        <p15:guide id="7" pos="3364" userDrawn="1">
          <p15:clr>
            <a:srgbClr val="A4A3A4"/>
          </p15:clr>
        </p15:guide>
        <p15:guide id="8" pos="69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7AFE"/>
    <a:srgbClr val="3BB000"/>
    <a:srgbClr val="45D000"/>
    <a:srgbClr val="3E8A00"/>
    <a:srgbClr val="078F82"/>
    <a:srgbClr val="088F82"/>
    <a:srgbClr val="B836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6"/>
      </p:cViewPr>
      <p:guideLst>
        <p:guide orient="horz" pos="1480"/>
        <p:guide pos="6788"/>
        <p:guide pos="4316"/>
        <p:guide pos="2366"/>
        <p:guide pos="4566"/>
        <p:guide pos="688"/>
        <p:guide pos="3364"/>
        <p:guide pos="694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F8E418-0B31-4A75-AEF7-45EC4E1362F6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43ADB-C279-4221-97E6-A4FCC2C6C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971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BCE3401-B013-4C6C-977C-8588C2AEF3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9" b="8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52EDBAC4-3A40-4A0C-AC33-AAE29AF082EB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40000">
                <a:srgbClr val="6B7A90">
                  <a:alpha val="23000"/>
                </a:srgbClr>
              </a:gs>
              <a:gs pos="72100">
                <a:srgbClr val="041D40">
                  <a:alpha val="80000"/>
                </a:srgbClr>
              </a:gs>
              <a:gs pos="100000">
                <a:schemeClr val="tx1">
                  <a:alpha val="73000"/>
                </a:scheme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7AED46C-C8A4-41B2-B161-DEAA1EF4AA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1306793" y="372484"/>
            <a:ext cx="1733852" cy="1099037"/>
          </a:xfrm>
          <a:prstGeom prst="rect">
            <a:avLst/>
          </a:prstGeom>
        </p:spPr>
      </p:pic>
      <p:sp>
        <p:nvSpPr>
          <p:cNvPr id="17" name="标题 1">
            <a:extLst>
              <a:ext uri="{FF2B5EF4-FFF2-40B4-BE49-F238E27FC236}">
                <a16:creationId xmlns:a16="http://schemas.microsoft.com/office/drawing/2014/main" id="{F6A83ABD-4F10-425D-947A-88EDC185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AFAEB4-01EC-4BE9-8186-05AC5C89E1DA}"/>
              </a:ext>
            </a:extLst>
          </p:cNvPr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49DB06F-0E05-45B7-979E-34077F3246F8}"/>
                </a:ext>
              </a:extLst>
            </p:cNvPr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F2C180-8FCC-44C2-A3DF-398E4D67B557}"/>
                </a:ext>
              </a:extLst>
            </p:cNvPr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9286CA0C-8DA0-4DD1-B6B1-B9D2A362F3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688160" y="578319"/>
            <a:ext cx="631596" cy="808103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50249C52-3F3A-49FA-8726-272D00B593F4}"/>
              </a:ext>
            </a:extLst>
          </p:cNvPr>
          <p:cNvSpPr txBox="1">
            <a:spLocks/>
          </p:cNvSpPr>
          <p:nvPr userDrawn="1"/>
        </p:nvSpPr>
        <p:spPr>
          <a:xfrm>
            <a:off x="649000" y="4264667"/>
            <a:ext cx="974222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>
                    <a:lumMod val="8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导师：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972B2B7-B0AB-4AD5-882E-F83B457746B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623222" y="4264249"/>
            <a:ext cx="4857373" cy="452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请在此处填入导师姓名</a:t>
            </a:r>
            <a:r>
              <a:rPr lang="en-US" altLang="zh-CN" dirty="0"/>
              <a:t>/</a:t>
            </a:r>
            <a:r>
              <a:rPr lang="zh-CN" altLang="en-US" dirty="0"/>
              <a:t>昵称</a:t>
            </a:r>
          </a:p>
        </p:txBody>
      </p:sp>
    </p:spTree>
    <p:extLst>
      <p:ext uri="{BB962C8B-B14F-4D97-AF65-F5344CB8AC3E}">
        <p14:creationId xmlns:p14="http://schemas.microsoft.com/office/powerpoint/2010/main" val="3530761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0C374BF6-DC29-4872-B5BB-F8930C7A2672}"/>
              </a:ext>
            </a:extLst>
          </p:cNvPr>
          <p:cNvGrpSpPr/>
          <p:nvPr/>
        </p:nvGrpSpPr>
        <p:grpSpPr>
          <a:xfrm>
            <a:off x="-929642" y="0"/>
            <a:ext cx="14538962" cy="7894320"/>
            <a:chOff x="-929642" y="0"/>
            <a:chExt cx="14538962" cy="789432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F2BA62B-4CFC-4DC2-ADEA-B4A95E53B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929641" y="1036320"/>
              <a:ext cx="14538961" cy="6858000"/>
            </a:xfrm>
            <a:prstGeom prst="rect">
              <a:avLst/>
            </a:prstGeom>
          </p:spPr>
        </p:pic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AAA4BC7-1009-47B7-9CA0-656B2F904730}"/>
                </a:ext>
              </a:extLst>
            </p:cNvPr>
            <p:cNvGrpSpPr/>
            <p:nvPr/>
          </p:nvGrpSpPr>
          <p:grpSpPr>
            <a:xfrm>
              <a:off x="2280237" y="1834991"/>
              <a:ext cx="9164028" cy="2283345"/>
              <a:chOff x="3104477" y="1628775"/>
              <a:chExt cx="9164028" cy="2283345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624626F2-BE8F-44D4-A228-949FBD3603A4}"/>
                  </a:ext>
                </a:extLst>
              </p:cNvPr>
              <p:cNvGrpSpPr/>
              <p:nvPr/>
            </p:nvGrpSpPr>
            <p:grpSpPr>
              <a:xfrm>
                <a:off x="6096000" y="1628775"/>
                <a:ext cx="6172505" cy="2283345"/>
                <a:chOff x="-286276" y="4205489"/>
                <a:chExt cx="5744888" cy="2125160"/>
              </a:xfrm>
            </p:grpSpPr>
            <p:pic>
              <p:nvPicPr>
                <p:cNvPr id="14" name="图片 13">
                  <a:extLst>
                    <a:ext uri="{FF2B5EF4-FFF2-40B4-BE49-F238E27FC236}">
                      <a16:creationId xmlns:a16="http://schemas.microsoft.com/office/drawing/2014/main" id="{56466ABD-421D-4419-BA5A-B3ABE03C59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6809" y="4205489"/>
                  <a:ext cx="1583546" cy="1583546"/>
                </a:xfrm>
                <a:prstGeom prst="rect">
                  <a:avLst/>
                </a:prstGeom>
                <a:effectLst>
                  <a:outerShdw blurRad="241300" dist="38100" dir="2700000" sx="102000" sy="102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15" name="圆角矩形 17">
                  <a:extLst>
                    <a:ext uri="{FF2B5EF4-FFF2-40B4-BE49-F238E27FC236}">
                      <a16:creationId xmlns:a16="http://schemas.microsoft.com/office/drawing/2014/main" id="{D1D0F8B4-394A-4C25-B64D-B946E6BE0A9F}"/>
                    </a:ext>
                  </a:extLst>
                </p:cNvPr>
                <p:cNvSpPr/>
                <p:nvPr/>
              </p:nvSpPr>
              <p:spPr>
                <a:xfrm>
                  <a:off x="-286276" y="5868891"/>
                  <a:ext cx="3589718" cy="461758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b="1" kern="0" spc="4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公众号</a:t>
                  </a:r>
                </a:p>
              </p:txBody>
            </p:sp>
            <p:pic>
              <p:nvPicPr>
                <p:cNvPr id="16" name="图片 15">
                  <a:extLst>
                    <a:ext uri="{FF2B5EF4-FFF2-40B4-BE49-F238E27FC236}">
                      <a16:creationId xmlns:a16="http://schemas.microsoft.com/office/drawing/2014/main" id="{C582D09A-3AA1-44F7-8D68-088453758D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80948" y="4205512"/>
                  <a:ext cx="1565610" cy="1565610"/>
                </a:xfrm>
                <a:prstGeom prst="rect">
                  <a:avLst/>
                </a:prstGeom>
                <a:effectLst>
                  <a:outerShdw blurRad="241300" dist="38100" dir="2700000" sx="102000" sy="102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17" name="圆角矩形 17">
                  <a:extLst>
                    <a:ext uri="{FF2B5EF4-FFF2-40B4-BE49-F238E27FC236}">
                      <a16:creationId xmlns:a16="http://schemas.microsoft.com/office/drawing/2014/main" id="{424E3710-3BD3-44C2-8E32-2CD8A84B688A}"/>
                    </a:ext>
                  </a:extLst>
                </p:cNvPr>
                <p:cNvSpPr/>
                <p:nvPr/>
              </p:nvSpPr>
              <p:spPr>
                <a:xfrm>
                  <a:off x="1868894" y="5868891"/>
                  <a:ext cx="3589718" cy="461758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b="1" kern="0" spc="4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客服微信</a:t>
                  </a:r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9A23F76-1711-43F6-BF28-E0FA1ED0EDB5}"/>
                  </a:ext>
                </a:extLst>
              </p:cNvPr>
              <p:cNvGrpSpPr/>
              <p:nvPr/>
            </p:nvGrpSpPr>
            <p:grpSpPr>
              <a:xfrm>
                <a:off x="3104477" y="2166615"/>
                <a:ext cx="3873859" cy="1526187"/>
                <a:chOff x="608286" y="2373994"/>
                <a:chExt cx="3873859" cy="1526187"/>
              </a:xfrm>
            </p:grpSpPr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34501C53-370C-401E-BF64-2960D3AE0F69}"/>
                    </a:ext>
                  </a:extLst>
                </p:cNvPr>
                <p:cNvSpPr txBox="1"/>
                <p:nvPr/>
              </p:nvSpPr>
              <p:spPr>
                <a:xfrm>
                  <a:off x="608286" y="2373994"/>
                  <a:ext cx="3734147" cy="15261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联系我们：</a:t>
                  </a:r>
                  <a:endParaRPr lang="en-US" altLang="zh-CN" sz="1600" dirty="0">
                    <a:solidFill>
                      <a:schemeClr val="bg1"/>
                    </a:solidFill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电话：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18001992849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邮箱：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Q </a:t>
                  </a:r>
                  <a:r>
                    <a:rPr lang="en-US" altLang="zh-CN" sz="1600" dirty="0" err="1">
                      <a:solidFill>
                        <a:schemeClr val="bg1"/>
                      </a:solidFill>
                    </a:rPr>
                    <a:t>Q</a:t>
                  </a: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： 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2677693114</a:t>
                  </a:r>
                </a:p>
              </p:txBody>
            </p:sp>
            <p:sp>
              <p:nvSpPr>
                <p:cNvPr id="13" name="Content Placeholder 2">
                  <a:extLst>
                    <a:ext uri="{FF2B5EF4-FFF2-40B4-BE49-F238E27FC236}">
                      <a16:creationId xmlns:a16="http://schemas.microsoft.com/office/drawing/2014/main" id="{25A526E9-74AD-4BA0-A24C-53E0EA0E459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07434" y="3081813"/>
                  <a:ext cx="3274711" cy="485949"/>
                </a:xfrm>
                <a:noFill/>
                <a:ln w="12700" cap="flat" cmpd="sng" algn="ctr">
                  <a:noFill/>
                  <a:prstDash val="solid"/>
                  <a:miter lim="800000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lnSpc>
                      <a:spcPct val="130000"/>
                    </a:lnSpc>
                    <a:buNone/>
                  </a:pPr>
                  <a:r>
                    <a:rPr lang="en-US" altLang="zh-CN" sz="1800" kern="0" spc="1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service@deepshare.net</a:t>
                  </a:r>
                </a:p>
              </p:txBody>
            </p:sp>
          </p:grp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FBD99C9B-8C06-4E0C-9311-2C69D933C2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0211"/>
            <a:stretch/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DE887DFE-2804-449C-A898-12422EF942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1663907" y="1588623"/>
            <a:ext cx="631596" cy="80810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91EAE5C-1FEE-4458-AF92-803D5DDFD3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2282540" y="135450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853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次标题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56BB734-27F4-4DEF-ABDD-CA2E4892B7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FA768013-A407-49BA-9616-1EA8E1006489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6B7A90">
                  <a:alpha val="0"/>
                </a:srgbClr>
              </a:gs>
              <a:gs pos="53000">
                <a:srgbClr val="041D40">
                  <a:alpha val="88000"/>
                </a:srgbClr>
              </a:gs>
              <a:gs pos="85000">
                <a:srgbClr val="002060">
                  <a:lumMod val="45000"/>
                </a:srgb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AFAEB4-01EC-4BE9-8186-05AC5C89E1DA}"/>
              </a:ext>
            </a:extLst>
          </p:cNvPr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49DB06F-0E05-45B7-979E-34077F3246F8}"/>
                </a:ext>
              </a:extLst>
            </p:cNvPr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F2C180-8FCC-44C2-A3DF-398E4D67B557}"/>
                </a:ext>
              </a:extLst>
            </p:cNvPr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标题 1">
            <a:extLst>
              <a:ext uri="{FF2B5EF4-FFF2-40B4-BE49-F238E27FC236}">
                <a16:creationId xmlns:a16="http://schemas.microsoft.com/office/drawing/2014/main" id="{F6A83ABD-4F10-425D-947A-88EDC185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648998" y="4211242"/>
            <a:ext cx="6019800" cy="49053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9144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3716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18288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05A9371-9ECE-4959-BB7F-8979BE558F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641022" y="578319"/>
            <a:ext cx="631596" cy="80810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24BB0BD-603B-4B1E-BE1D-2BCE4DEB12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1221945" y="36305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6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sub2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1D695C52-3BD7-4B06-929B-9E5A650A136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3211787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3" y="1275723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531EE08-14C6-4608-96E2-87C7766F10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55D88EF-C18C-46FD-898A-414572A61A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09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内页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53F9DD31-7F23-4D16-8F4B-ABD585227C3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79425" y="2133600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A0123B68-1374-497F-BFAF-E1A98D08B1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E7741AC-7DDF-4355-8384-9E8D1EE3D6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4542F42-B592-4756-BA80-7C6DEDFB4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072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with code frame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3298786" y="1739992"/>
            <a:ext cx="8413790" cy="4593735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78495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78495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78495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78495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8F1D804-321B-41D8-8D67-61410CB7BB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E62CDC61-DB97-4FAF-A3C6-A87108834B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81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内页with code frame longer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2784764" y="1739992"/>
            <a:ext cx="8927812" cy="4593735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73976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73976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73976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73976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7D1C0A85-4892-49F0-88A8-8F9B035EE8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F28B8578-26AA-4CEC-87A5-CEB92C0A74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79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6389225" y="1661930"/>
            <a:ext cx="5323350" cy="4671798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128660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128660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128660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128660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D9FEEDA-0003-460F-9D4A-09B4956711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DA49B133-D1A3-4543-BF37-5D22D1DB5C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437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3">
            <a:extLst>
              <a:ext uri="{FF2B5EF4-FFF2-40B4-BE49-F238E27FC236}">
                <a16:creationId xmlns:a16="http://schemas.microsoft.com/office/drawing/2014/main" id="{E2035737-538C-479D-94C8-60AD0C180B96}"/>
              </a:ext>
            </a:extLst>
          </p:cNvPr>
          <p:cNvGrpSpPr/>
          <p:nvPr/>
        </p:nvGrpSpPr>
        <p:grpSpPr>
          <a:xfrm>
            <a:off x="2051689" y="101241"/>
            <a:ext cx="8259630" cy="6655518"/>
            <a:chOff x="-56272" y="1893149"/>
            <a:chExt cx="7002002" cy="5196967"/>
          </a:xfrm>
        </p:grpSpPr>
        <p:grpSp>
          <p:nvGrpSpPr>
            <p:cNvPr id="43" name="Group 4">
              <a:extLst>
                <a:ext uri="{FF2B5EF4-FFF2-40B4-BE49-F238E27FC236}">
                  <a16:creationId xmlns:a16="http://schemas.microsoft.com/office/drawing/2014/main" id="{89A05ACA-D518-4FC1-B377-D683D9B5DC97}"/>
                </a:ext>
              </a:extLst>
            </p:cNvPr>
            <p:cNvGrpSpPr/>
            <p:nvPr/>
          </p:nvGrpSpPr>
          <p:grpSpPr>
            <a:xfrm>
              <a:off x="-56272" y="1893149"/>
              <a:ext cx="7002002" cy="5196967"/>
              <a:chOff x="1017405" y="2693983"/>
              <a:chExt cx="6794664" cy="5043077"/>
            </a:xfrm>
          </p:grpSpPr>
          <p:grpSp>
            <p:nvGrpSpPr>
              <p:cNvPr id="45" name="Group 6">
                <a:extLst>
                  <a:ext uri="{FF2B5EF4-FFF2-40B4-BE49-F238E27FC236}">
                    <a16:creationId xmlns:a16="http://schemas.microsoft.com/office/drawing/2014/main" id="{591D6C52-6DC9-4055-A532-8F2E5F363EDE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4" cy="5043077"/>
                <a:chOff x="1017405" y="2693983"/>
                <a:chExt cx="6794664" cy="5043077"/>
              </a:xfrm>
            </p:grpSpPr>
            <p:sp>
              <p:nvSpPr>
                <p:cNvPr id="48" name="AutoShape 1">
                  <a:extLst>
                    <a:ext uri="{FF2B5EF4-FFF2-40B4-BE49-F238E27FC236}">
                      <a16:creationId xmlns:a16="http://schemas.microsoft.com/office/drawing/2014/main" id="{78AC298B-D4D0-4E78-9CC5-6E7F67F65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4" cy="5043077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tx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49" name="Rectangle 2">
                  <a:extLst>
                    <a:ext uri="{FF2B5EF4-FFF2-40B4-BE49-F238E27FC236}">
                      <a16:creationId xmlns:a16="http://schemas.microsoft.com/office/drawing/2014/main" id="{39C83A1E-D084-435D-9236-CA997B8B6D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3024940"/>
                  <a:ext cx="6794663" cy="315914"/>
                </a:xfrm>
                <a:prstGeom prst="rect">
                  <a:avLst/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0" name="AutoShape 3">
                  <a:extLst>
                    <a:ext uri="{FF2B5EF4-FFF2-40B4-BE49-F238E27FC236}">
                      <a16:creationId xmlns:a16="http://schemas.microsoft.com/office/drawing/2014/main" id="{043F2C25-1B8F-4AA3-B801-70DAC5D8A0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5351" y="2779230"/>
                  <a:ext cx="2717865" cy="561624"/>
                </a:xfrm>
                <a:prstGeom prst="roundRect">
                  <a:avLst>
                    <a:gd name="adj" fmla="val 11986"/>
                  </a:avLst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1" name="Oval 4">
                  <a:extLst>
                    <a:ext uri="{FF2B5EF4-FFF2-40B4-BE49-F238E27FC236}">
                      <a16:creationId xmlns:a16="http://schemas.microsoft.com/office/drawing/2014/main" id="{72C1444A-BD36-4A54-A2C3-FF095B3DC8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103652" cy="95276"/>
                </a:xfrm>
                <a:prstGeom prst="ellipse">
                  <a:avLst/>
                </a:prstGeom>
                <a:solidFill>
                  <a:schemeClr val="accent1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2" name="Oval 5">
                  <a:extLst>
                    <a:ext uri="{FF2B5EF4-FFF2-40B4-BE49-F238E27FC236}">
                      <a16:creationId xmlns:a16="http://schemas.microsoft.com/office/drawing/2014/main" id="{ACD805C8-34C0-4A22-ACDB-216BACE2A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103652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3" name="Oval 6">
                  <a:extLst>
                    <a:ext uri="{FF2B5EF4-FFF2-40B4-BE49-F238E27FC236}">
                      <a16:creationId xmlns:a16="http://schemas.microsoft.com/office/drawing/2014/main" id="{2A55C601-E69B-499A-8727-F3E27E6D05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103652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4" name="Rectangle 11">
                  <a:extLst>
                    <a:ext uri="{FF2B5EF4-FFF2-40B4-BE49-F238E27FC236}">
                      <a16:creationId xmlns:a16="http://schemas.microsoft.com/office/drawing/2014/main" id="{0D58116B-B831-4956-811A-D6F58FA976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sp>
              <p:nvSpPr>
                <p:cNvPr id="55" name="Freeform 9">
                  <a:extLst>
                    <a:ext uri="{FF2B5EF4-FFF2-40B4-BE49-F238E27FC236}">
                      <a16:creationId xmlns:a16="http://schemas.microsoft.com/office/drawing/2014/main" id="{36979EB5-8540-49AB-8494-EACDD6FDF5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8900000">
                  <a:off x="4580706" y="2849676"/>
                  <a:ext cx="99497" cy="99497"/>
                </a:xfrm>
                <a:custGeom>
                  <a:avLst/>
                  <a:gdLst>
                    <a:gd name="T0" fmla="*/ 42 w 64"/>
                    <a:gd name="T1" fmla="*/ 0 h 64"/>
                    <a:gd name="T2" fmla="*/ 21 w 64"/>
                    <a:gd name="T3" fmla="*/ 0 h 64"/>
                    <a:gd name="T4" fmla="*/ 21 w 64"/>
                    <a:gd name="T5" fmla="*/ 21 h 64"/>
                    <a:gd name="T6" fmla="*/ 0 w 64"/>
                    <a:gd name="T7" fmla="*/ 21 h 64"/>
                    <a:gd name="T8" fmla="*/ 0 w 64"/>
                    <a:gd name="T9" fmla="*/ 42 h 64"/>
                    <a:gd name="T10" fmla="*/ 21 w 64"/>
                    <a:gd name="T11" fmla="*/ 42 h 64"/>
                    <a:gd name="T12" fmla="*/ 21 w 64"/>
                    <a:gd name="T13" fmla="*/ 64 h 64"/>
                    <a:gd name="T14" fmla="*/ 42 w 64"/>
                    <a:gd name="T15" fmla="*/ 64 h 64"/>
                    <a:gd name="T16" fmla="*/ 42 w 64"/>
                    <a:gd name="T17" fmla="*/ 42 h 64"/>
                    <a:gd name="T18" fmla="*/ 64 w 64"/>
                    <a:gd name="T19" fmla="*/ 42 h 64"/>
                    <a:gd name="T20" fmla="*/ 64 w 64"/>
                    <a:gd name="T21" fmla="*/ 21 h 64"/>
                    <a:gd name="T22" fmla="*/ 42 w 64"/>
                    <a:gd name="T23" fmla="*/ 21 h 64"/>
                    <a:gd name="T24" fmla="*/ 42 w 64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4" h="64">
                      <a:moveTo>
                        <a:pt x="42" y="0"/>
                      </a:moveTo>
                      <a:lnTo>
                        <a:pt x="21" y="0"/>
                      </a:lnTo>
                      <a:lnTo>
                        <a:pt x="21" y="21"/>
                      </a:lnTo>
                      <a:lnTo>
                        <a:pt x="0" y="21"/>
                      </a:lnTo>
                      <a:lnTo>
                        <a:pt x="0" y="42"/>
                      </a:lnTo>
                      <a:lnTo>
                        <a:pt x="21" y="42"/>
                      </a:lnTo>
                      <a:lnTo>
                        <a:pt x="21" y="64"/>
                      </a:lnTo>
                      <a:lnTo>
                        <a:pt x="42" y="64"/>
                      </a:lnTo>
                      <a:lnTo>
                        <a:pt x="42" y="42"/>
                      </a:lnTo>
                      <a:lnTo>
                        <a:pt x="64" y="42"/>
                      </a:lnTo>
                      <a:lnTo>
                        <a:pt x="64" y="21"/>
                      </a:lnTo>
                      <a:lnTo>
                        <a:pt x="42" y="21"/>
                      </a:lnTo>
                      <a:lnTo>
                        <a:pt x="42" y="0"/>
                      </a:ln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grpSp>
              <p:nvGrpSpPr>
                <p:cNvPr id="56" name="Group 19">
                  <a:extLst>
                    <a:ext uri="{FF2B5EF4-FFF2-40B4-BE49-F238E27FC236}">
                      <a16:creationId xmlns:a16="http://schemas.microsoft.com/office/drawing/2014/main" id="{614A4DAE-ADFF-45BD-BE2F-7F01FD6DC6A2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59" name="Freeform 13">
                    <a:extLst>
                      <a:ext uri="{FF2B5EF4-FFF2-40B4-BE49-F238E27FC236}">
                        <a16:creationId xmlns:a16="http://schemas.microsoft.com/office/drawing/2014/main" id="{60C14E5A-CBD8-4D41-869B-9732CB8066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0" name="Freeform 14">
                    <a:extLst>
                      <a:ext uri="{FF2B5EF4-FFF2-40B4-BE49-F238E27FC236}">
                        <a16:creationId xmlns:a16="http://schemas.microsoft.com/office/drawing/2014/main" id="{B03A8F91-C97F-4482-B2BE-4DB1CF44D3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1" name="Freeform 15">
                    <a:extLst>
                      <a:ext uri="{FF2B5EF4-FFF2-40B4-BE49-F238E27FC236}">
                        <a16:creationId xmlns:a16="http://schemas.microsoft.com/office/drawing/2014/main" id="{D746C4ED-ACE1-412F-99F8-1703FA3287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2" name="Freeform 16">
                    <a:extLst>
                      <a:ext uri="{FF2B5EF4-FFF2-40B4-BE49-F238E27FC236}">
                        <a16:creationId xmlns:a16="http://schemas.microsoft.com/office/drawing/2014/main" id="{A6AAAB3A-175D-42BE-BBA5-EF3F96BA0D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3" name="Freeform 17">
                    <a:extLst>
                      <a:ext uri="{FF2B5EF4-FFF2-40B4-BE49-F238E27FC236}">
                        <a16:creationId xmlns:a16="http://schemas.microsoft.com/office/drawing/2014/main" id="{F5140628-85B2-4BFB-840E-DC83A8EA52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4" name="Freeform 18">
                    <a:extLst>
                      <a:ext uri="{FF2B5EF4-FFF2-40B4-BE49-F238E27FC236}">
                        <a16:creationId xmlns:a16="http://schemas.microsoft.com/office/drawing/2014/main" id="{6B3D306E-33F0-4711-950F-9D8D7427EE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5" name="Freeform 19">
                    <a:extLst>
                      <a:ext uri="{FF2B5EF4-FFF2-40B4-BE49-F238E27FC236}">
                        <a16:creationId xmlns:a16="http://schemas.microsoft.com/office/drawing/2014/main" id="{E3C08FB4-BABE-4DD1-92B4-A998E2A51A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6" name="Freeform 20">
                    <a:extLst>
                      <a:ext uri="{FF2B5EF4-FFF2-40B4-BE49-F238E27FC236}">
                        <a16:creationId xmlns:a16="http://schemas.microsoft.com/office/drawing/2014/main" id="{4DDD7A81-33E6-4278-AB40-18C1C26B0F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7" name="Freeform 21">
                    <a:extLst>
                      <a:ext uri="{FF2B5EF4-FFF2-40B4-BE49-F238E27FC236}">
                        <a16:creationId xmlns:a16="http://schemas.microsoft.com/office/drawing/2014/main" id="{7B24B127-0DAC-4CE7-B394-3B11E1DEE4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57" name="Freeform 25">
                  <a:extLst>
                    <a:ext uri="{FF2B5EF4-FFF2-40B4-BE49-F238E27FC236}">
                      <a16:creationId xmlns:a16="http://schemas.microsoft.com/office/drawing/2014/main" id="{34C0103F-04FB-4DA8-AB4B-F12228FD00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8" name="Oval 6">
                  <a:extLst>
                    <a:ext uri="{FF2B5EF4-FFF2-40B4-BE49-F238E27FC236}">
                      <a16:creationId xmlns:a16="http://schemas.microsoft.com/office/drawing/2014/main" id="{80A4C097-DD60-4FFE-B30C-EBA89B1D33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103652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46" name="TextBox 7">
                <a:extLst>
                  <a:ext uri="{FF2B5EF4-FFF2-40B4-BE49-F238E27FC236}">
                    <a16:creationId xmlns:a16="http://schemas.microsoft.com/office/drawing/2014/main" id="{1BD4D586-A75B-47A7-9DAD-4BBE943A8A6D}"/>
                  </a:ext>
                </a:extLst>
              </p:cNvPr>
              <p:cNvSpPr txBox="1"/>
              <p:nvPr/>
            </p:nvSpPr>
            <p:spPr>
              <a:xfrm>
                <a:off x="2385315" y="3098492"/>
                <a:ext cx="1919599" cy="1915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dirty="0">
                    <a:solidFill>
                      <a:schemeClr val="bg1">
                        <a:lumMod val="65000"/>
                      </a:schemeClr>
                    </a:solidFill>
                  </a:rPr>
                  <a:t>www.deepshare.net</a:t>
                </a:r>
                <a:endParaRPr lang="id-ID" sz="9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51C10419-5F75-4A3F-9026-0AA3B3E287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44" name="Rectangle 5">
              <a:extLst>
                <a:ext uri="{FF2B5EF4-FFF2-40B4-BE49-F238E27FC236}">
                  <a16:creationId xmlns:a16="http://schemas.microsoft.com/office/drawing/2014/main" id="{96524558-01B3-4A62-BC70-949734DCBA5F}"/>
                </a:ext>
              </a:extLst>
            </p:cNvPr>
            <p:cNvSpPr/>
            <p:nvPr/>
          </p:nvSpPr>
          <p:spPr>
            <a:xfrm>
              <a:off x="81816" y="2713070"/>
              <a:ext cx="6712880" cy="41449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221152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结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CC97FEAA-A916-49DB-9C77-AEB5B0BC6405}"/>
              </a:ext>
            </a:extLst>
          </p:cNvPr>
          <p:cNvGrpSpPr/>
          <p:nvPr userDrawn="1"/>
        </p:nvGrpSpPr>
        <p:grpSpPr>
          <a:xfrm>
            <a:off x="-968831" y="0"/>
            <a:ext cx="14538962" cy="7848600"/>
            <a:chOff x="-929642" y="0"/>
            <a:chExt cx="14538962" cy="784860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5F13B17F-8384-47E0-AC49-5CA853C96A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0211"/>
            <a:stretch/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702E0F5-F262-46FB-AE1B-51113B8E1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929641" y="990600"/>
              <a:ext cx="14538961" cy="6858000"/>
            </a:xfrm>
            <a:prstGeom prst="rect">
              <a:avLst/>
            </a:prstGeom>
          </p:spPr>
        </p:pic>
      </p:grpSp>
      <p:sp>
        <p:nvSpPr>
          <p:cNvPr id="11" name="标题 1">
            <a:extLst>
              <a:ext uri="{FF2B5EF4-FFF2-40B4-BE49-F238E27FC236}">
                <a16:creationId xmlns:a16="http://schemas.microsoft.com/office/drawing/2014/main" id="{FF6F8617-20DC-485F-9654-A976A75945C3}"/>
              </a:ext>
            </a:extLst>
          </p:cNvPr>
          <p:cNvSpPr txBox="1">
            <a:spLocks/>
          </p:cNvSpPr>
          <p:nvPr/>
        </p:nvSpPr>
        <p:spPr>
          <a:xfrm>
            <a:off x="5210445" y="668841"/>
            <a:ext cx="1787088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zh-CN" altLang="en-US" dirty="0"/>
              <a:t>结 语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1E7FB5DB-15DE-4A4B-B6D0-44EC6B3ED668}"/>
              </a:ext>
            </a:extLst>
          </p:cNvPr>
          <p:cNvSpPr/>
          <p:nvPr/>
        </p:nvSpPr>
        <p:spPr>
          <a:xfrm>
            <a:off x="67347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EB9DBD55-B0EB-495C-AC75-2654066966CC}"/>
              </a:ext>
            </a:extLst>
          </p:cNvPr>
          <p:cNvSpPr/>
          <p:nvPr/>
        </p:nvSpPr>
        <p:spPr>
          <a:xfrm flipH="1">
            <a:off x="23246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4" name="内容占位符 3">
            <a:extLst>
              <a:ext uri="{FF2B5EF4-FFF2-40B4-BE49-F238E27FC236}">
                <a16:creationId xmlns:a16="http://schemas.microsoft.com/office/drawing/2014/main" id="{9A85B1D7-A564-45DD-8E63-B5DAD52E0FC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798501" y="1558903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65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 txBox="1">
            <a:spLocks/>
          </p:cNvSpPr>
          <p:nvPr/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4" name="内容占位符 17">
            <a:extLst>
              <a:ext uri="{FF2B5EF4-FFF2-40B4-BE49-F238E27FC236}">
                <a16:creationId xmlns:a16="http://schemas.microsoft.com/office/drawing/2014/main" id="{1D695C52-3BD7-4B06-929B-9E5A650A1365}"/>
              </a:ext>
            </a:extLst>
          </p:cNvPr>
          <p:cNvSpPr txBox="1">
            <a:spLocks/>
          </p:cNvSpPr>
          <p:nvPr/>
        </p:nvSpPr>
        <p:spPr>
          <a:xfrm>
            <a:off x="479423" y="2133600"/>
            <a:ext cx="2911956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zh-CN" altLang="en-US" spc="200" baseline="0" dirty="0"/>
              <a:t>单击此处编辑母版文本样式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 txBox="1">
            <a:spLocks/>
          </p:cNvSpPr>
          <p:nvPr/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4" name="图片占位符 3">
            <a:extLst>
              <a:ext uri="{FF2B5EF4-FFF2-40B4-BE49-F238E27FC236}">
                <a16:creationId xmlns:a16="http://schemas.microsoft.com/office/drawing/2014/main" id="{924DB3D9-CB34-4615-B277-8FE81542047F}"/>
              </a:ext>
            </a:extLst>
          </p:cNvPr>
          <p:cNvSpPr txBox="1">
            <a:spLocks/>
          </p:cNvSpPr>
          <p:nvPr/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单击图标添加图片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0928261-8304-4BF3-B5DA-699FFFF938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A12210D-F778-400B-AB99-95C611799E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8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2" r:id="rId9"/>
    <p:sldLayoutId id="214748368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orient="horz" pos="1026">
          <p15:clr>
            <a:srgbClr val="F26B43"/>
          </p15:clr>
        </p15:guide>
        <p15:guide id="3" orient="horz" pos="3997">
          <p15:clr>
            <a:srgbClr val="F26B43"/>
          </p15:clr>
        </p15:guide>
        <p15:guide id="4" pos="3840">
          <p15:clr>
            <a:srgbClr val="F26B43"/>
          </p15:clr>
        </p15:guide>
        <p15:guide id="5" pos="302">
          <p15:clr>
            <a:srgbClr val="F26B43"/>
          </p15:clr>
        </p15:guide>
        <p15:guide id="6" pos="7378">
          <p15:clr>
            <a:srgbClr val="F26B43"/>
          </p15:clr>
        </p15:guide>
        <p15:guide id="7" orient="horz" pos="13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8999" y="2333945"/>
            <a:ext cx="11187778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第</a:t>
            </a:r>
            <a:r>
              <a:rPr lang="en-US" altLang="zh-CN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6</a:t>
            </a:r>
            <a:r>
              <a:rPr lang="zh-CN" alt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章 逻辑斯谛回归与最大熵模型</a:t>
            </a:r>
            <a:endParaRPr lang="zh-CN" altLang="en-US" sz="5400" kern="0" spc="400" dirty="0">
              <a:solidFill>
                <a:srgbClr val="C8986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sym typeface="微軟正黑體" panose="020B0604030504040204" pitchFamily="34" charset="-120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E5339A70-7601-4BD3-B76B-3C0E5B74DECA}"/>
              </a:ext>
            </a:extLst>
          </p:cNvPr>
          <p:cNvSpPr txBox="1">
            <a:spLocks/>
          </p:cNvSpPr>
          <p:nvPr/>
        </p:nvSpPr>
        <p:spPr>
          <a:xfrm>
            <a:off x="355223" y="3345588"/>
            <a:ext cx="8356895" cy="646331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 导读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EBEF8DD-E2C3-47A6-87F5-20BDED869119}"/>
              </a:ext>
            </a:extLst>
          </p:cNvPr>
          <p:cNvSpPr txBox="1"/>
          <p:nvPr/>
        </p:nvSpPr>
        <p:spPr>
          <a:xfrm>
            <a:off x="1595120" y="4246432"/>
            <a:ext cx="1584960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Eddy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5638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635A4F6-290E-48CA-9AC9-A062459A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6.2</a:t>
            </a:r>
            <a:r>
              <a:rPr lang="zh-CN" altLang="en-US" dirty="0"/>
              <a:t>最大熵模型</a:t>
            </a:r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308CF07C-D95E-45B1-9717-72D0F0CBAAF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9425" y="2133600"/>
            <a:ext cx="2610975" cy="430374"/>
          </a:xfrm>
        </p:spPr>
        <p:txBody>
          <a:bodyPr/>
          <a:lstStyle/>
          <a:p>
            <a:r>
              <a:rPr lang="zh-CN" altLang="en-US" dirty="0"/>
              <a:t>最优化问题：</a:t>
            </a: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FDE2D81-481D-43E6-ADCC-27A94C00C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173" y="2985782"/>
            <a:ext cx="7381875" cy="24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4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635A4F6-290E-48CA-9AC9-A062459A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6.2</a:t>
            </a:r>
            <a:r>
              <a:rPr lang="zh-CN" altLang="en-US" dirty="0"/>
              <a:t>最大熵模型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308CF07C-D95E-45B1-9717-72D0F0CBAAF0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581025" y="2021840"/>
                <a:ext cx="5718175" cy="2862002"/>
              </a:xfrm>
            </p:spPr>
            <p:txBody>
              <a:bodyPr/>
              <a:lstStyle/>
              <a:p>
                <a:r>
                  <a:rPr lang="zh-CN" altLang="en-US" dirty="0"/>
                  <a:t>最大熵模型一般形式：</a:t>
                </a:r>
                <a:endParaRPr lang="en-US" altLang="zh-C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 dirty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den>
                      </m:f>
                      <m:func>
                        <m:func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i="0" dirty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limLoc m:val="undOvr"/>
                                  <m:grow m:val="on"/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0" dirty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i="0" dirty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d>
                                </m:e>
                              </m:nary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  <a:p>
                <a:r>
                  <a:rPr lang="zh-CN" altLang="en-US" dirty="0"/>
                  <a:t>其中，</a:t>
                </a:r>
                <a:endParaRPr lang="en-US" altLang="zh-C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i="0" dirty="0">
                              <a:latin typeface="Cambria Math" panose="02040503050406030204" pitchFamily="18" charset="0"/>
                            </a:rPr>
                            <m:t>arg</m:t>
                          </m:r>
                        </m:fName>
                        <m:e>
                          <m:func>
                            <m:func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i="0" dirty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acc>
                                    <m:accPr>
                                      <m:chr m:val="̃"/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</m:acc>
                                </m:sub>
                              </m:sSub>
                              <m:d>
                                <m:d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func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i="0" dirty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nary>
                            <m:naryPr>
                              <m:chr m:val="∏"/>
                              <m:grow m:val="on"/>
                              <m:subHide m:val="on"/>
                              <m:supHide m:val="on"/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sSup>
                                <m:sSup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d>
                                        <m:dPr>
                                          <m:begChr m:val=""/>
                                          <m:endChr m:val="|"/>
                                          <m:ctrlPr>
                                            <a:rPr lang="en-US" i="1" dirty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 dirty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d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  <m:sup>
                                  <m:acc>
                                    <m:accPr>
                                      <m:chr m:val="̃"/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i="0" dirty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nary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308CF07C-D95E-45B1-9717-72D0F0CBAA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581025" y="2021840"/>
                <a:ext cx="5718175" cy="2862002"/>
              </a:xfrm>
              <a:blipFill>
                <a:blip r:embed="rId2"/>
                <a:stretch>
                  <a:fillRect l="-1066" t="-2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85861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635A4F6-290E-48CA-9AC9-A062459A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6.3</a:t>
            </a:r>
            <a:r>
              <a:rPr lang="zh-CN" altLang="en-US" dirty="0"/>
              <a:t>模型学习的最优化算法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CC28C7-3696-4D92-ABAA-DAD6473C506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4705" y="2153920"/>
            <a:ext cx="2610975" cy="2420663"/>
          </a:xfrm>
        </p:spPr>
        <p:txBody>
          <a:bodyPr/>
          <a:lstStyle/>
          <a:p>
            <a:r>
              <a:rPr lang="zh-CN" altLang="en-US" dirty="0"/>
              <a:t>改进的迭代尺度法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拟牛顿法</a:t>
            </a: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9659878-7C8B-4D7A-8EEB-913C3D151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813" y="2732144"/>
            <a:ext cx="6989910" cy="117911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91E3C47-CB35-4676-B0EA-EC22AB403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892" y="4790122"/>
            <a:ext cx="10315575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37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6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635A4F6-290E-48CA-9AC9-A062459A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6.1</a:t>
            </a:r>
            <a:r>
              <a:rPr lang="zh-CN" altLang="en-US" dirty="0"/>
              <a:t>逻辑斯谛回归模型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4AB1AAF7-98D9-49CF-A813-090B0510403D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581025" y="2103120"/>
                <a:ext cx="4824095" cy="2845266"/>
              </a:xfrm>
            </p:spPr>
            <p:txBody>
              <a:bodyPr/>
              <a:lstStyle/>
              <a:p>
                <a:r>
                  <a:rPr lang="zh-CN" altLang="en-US" dirty="0"/>
                  <a:t>二项逻辑斯谛回归模型</a:t>
                </a:r>
                <a:endParaRPr lang="en-US" altLang="zh-C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dirty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f>
                            <m:f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0" dirty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0" dirty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d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US" i="0" dirty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0" dirty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0" dirty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d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den>
                          </m:f>
                        </m:e>
                      </m:func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i="0" dirty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i="0" dirty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"/>
                              <m:endChr m:val="|"/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0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i="0" dirty="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0" dirty="0">
                                      <a:latin typeface="Cambria Math" panose="02040503050406030204" pitchFamily="18" charset="0"/>
                                    </a:rPr>
                                    <m:t>⋅</m:t>
                                  </m:r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i="0" dirty="0">
                              <a:latin typeface="Cambria Math" panose="02040503050406030204" pitchFamily="18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i="0" dirty="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0" dirty="0">
                                      <a:latin typeface="Cambria Math" panose="02040503050406030204" pitchFamily="18" charset="0"/>
                                    </a:rPr>
                                    <m:t>⋅</m:t>
                                  </m:r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zh-CN" altLang="en-US" dirty="0"/>
                  <a:t>模型参数估计：极大似然估计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4AB1AAF7-98D9-49CF-A813-090B051040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581025" y="2103120"/>
                <a:ext cx="4824095" cy="2845266"/>
              </a:xfrm>
              <a:blipFill>
                <a:blip r:embed="rId2"/>
                <a:stretch>
                  <a:fillRect l="-1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3426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635A4F6-290E-48CA-9AC9-A062459A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6.1</a:t>
            </a:r>
            <a:r>
              <a:rPr lang="zh-CN" altLang="en-US" dirty="0"/>
              <a:t>逻辑斯谛回归模型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4AB1AAF7-98D9-49CF-A813-090B0510403D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581025" y="2103120"/>
                <a:ext cx="8369935" cy="2527936"/>
              </a:xfrm>
            </p:spPr>
            <p:txBody>
              <a:bodyPr/>
              <a:lstStyle/>
              <a:p>
                <a:r>
                  <a:rPr lang="zh-CN" altLang="en-US" dirty="0"/>
                  <a:t>多项逻辑斯谛回归模型</a:t>
                </a:r>
                <a:endParaRPr lang="en-US" altLang="zh-C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"/>
                              <m:endChr m:val="|"/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altLang="zh-CN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altLang="zh-CN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altLang="zh-CN" i="1" smtClean="0">
                                      <a:latin typeface="Cambria Math" panose="02040503050406030204" pitchFamily="18" charset="0"/>
                                    </a:rPr>
                                    <m:t>⋅</m:t>
                                  </m:r>
                                  <m:r>
                                    <a:rPr lang="en-US" altLang="zh-CN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altLang="zh-CN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zh-CN" i="1" smtClean="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zh-CN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CN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i="1" smtClean="0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e>
                                        <m:sub>
                                          <m:r>
                                            <a:rPr lang="en-US" altLang="zh-CN" i="1" smtClean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r>
                                        <a:rPr lang="en-US" altLang="zh-CN" i="1" smtClean="0">
                                          <a:latin typeface="Cambria Math" panose="02040503050406030204" pitchFamily="18" charset="0"/>
                                        </a:rPr>
                                        <m:t>⋅</m:t>
                                      </m:r>
                                      <m:r>
                                        <a:rPr lang="en-US" altLang="zh-CN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nary>
                        </m:den>
                      </m:f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=1,⋯,</m:t>
                      </m:r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en-US" altLang="zh-C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i="1" dirty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zh-CN" i="0" dirty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"/>
                              <m:endChr m:val="|"/>
                              <m:ctrlPr>
                                <a:rPr lang="en-US" altLang="zh-CN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</m:d>
                          <m:r>
                            <a:rPr lang="en-US" altLang="zh-CN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CN" i="0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i="0" dirty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i="0" dirty="0">
                              <a:latin typeface="Cambria Math" panose="02040503050406030204" pitchFamily="18" charset="0"/>
                            </a:rPr>
                            <m:t>1+</m:t>
                          </m:r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en-US" altLang="zh-CN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i="0" dirty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altLang="zh-CN" i="0" dirty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altLang="zh-CN" i="1" dirty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zh-CN" i="0" dirty="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zh-CN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CN" i="1" dirty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i="1" dirty="0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e>
                                        <m:sub>
                                          <m:r>
                                            <a:rPr lang="en-US" altLang="zh-CN" i="1" dirty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r>
                                        <a:rPr lang="en-US" altLang="zh-CN" i="0" dirty="0">
                                          <a:latin typeface="Cambria Math" panose="02040503050406030204" pitchFamily="18" charset="0"/>
                                        </a:rPr>
                                        <m:t>⋅</m:t>
                                      </m:r>
                                      <m:r>
                                        <a:rPr lang="en-US" altLang="zh-CN" i="1" dirty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nary>
                        </m:den>
                      </m:f>
                    </m:oMath>
                  </m:oMathPara>
                </a14:m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4AB1AAF7-98D9-49CF-A813-090B051040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581025" y="2103120"/>
                <a:ext cx="8369935" cy="2527936"/>
              </a:xfrm>
              <a:blipFill>
                <a:blip r:embed="rId2"/>
                <a:stretch>
                  <a:fillRect l="-7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25749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635A4F6-290E-48CA-9AC9-A062459A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6.2</a:t>
            </a:r>
            <a:r>
              <a:rPr lang="zh-CN" altLang="en-US" dirty="0"/>
              <a:t>最大熵模型</a:t>
            </a:r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AB1AAF7-98D9-49CF-A813-090B0510403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1025" y="2103120"/>
            <a:ext cx="8369935" cy="1425518"/>
          </a:xfrm>
        </p:spPr>
        <p:txBody>
          <a:bodyPr/>
          <a:lstStyle/>
          <a:p>
            <a:r>
              <a:rPr lang="zh-CN" altLang="en-US" dirty="0"/>
              <a:t>最大熵原理：</a:t>
            </a:r>
            <a:endParaRPr lang="en-US" altLang="zh-CN" dirty="0"/>
          </a:p>
          <a:p>
            <a:r>
              <a:rPr lang="zh-CN" altLang="en-US" dirty="0"/>
              <a:t>在满足约束条件的模型集合中选择熵最大的模型。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323E79B-D999-4BD8-9D5F-CCB5B09B6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84" y="3185179"/>
            <a:ext cx="101917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817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635A4F6-290E-48CA-9AC9-A062459A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6.2</a:t>
            </a:r>
            <a:r>
              <a:rPr lang="zh-CN" altLang="en-US" dirty="0"/>
              <a:t>最大熵模型</a:t>
            </a:r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AB1AAF7-98D9-49CF-A813-090B0510403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1025" y="2103120"/>
            <a:ext cx="8369935" cy="1425518"/>
          </a:xfrm>
        </p:spPr>
        <p:txBody>
          <a:bodyPr/>
          <a:lstStyle/>
          <a:p>
            <a:r>
              <a:rPr lang="zh-CN" altLang="en-US" dirty="0"/>
              <a:t>最大熵原理：</a:t>
            </a:r>
            <a:endParaRPr lang="en-US" altLang="zh-CN" dirty="0"/>
          </a:p>
          <a:p>
            <a:r>
              <a:rPr lang="zh-CN" altLang="en-US" dirty="0"/>
              <a:t>在满足约束条件的模型集合中选择熵最大的模型。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A803328-61F3-4575-A50E-A3C2798AA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861" y="3096857"/>
            <a:ext cx="9068435" cy="204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087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635A4F6-290E-48CA-9AC9-A062459A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6.2</a:t>
            </a:r>
            <a:r>
              <a:rPr lang="zh-CN" altLang="en-US" dirty="0"/>
              <a:t>最大熵模型</a:t>
            </a:r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AB1AAF7-98D9-49CF-A813-090B0510403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1025" y="2103120"/>
            <a:ext cx="8369935" cy="1425518"/>
          </a:xfrm>
        </p:spPr>
        <p:txBody>
          <a:bodyPr/>
          <a:lstStyle/>
          <a:p>
            <a:r>
              <a:rPr lang="zh-CN" altLang="en-US" dirty="0"/>
              <a:t>最大熵原理：</a:t>
            </a:r>
            <a:endParaRPr lang="en-US" altLang="zh-CN" dirty="0"/>
          </a:p>
          <a:p>
            <a:r>
              <a:rPr lang="zh-CN" altLang="en-US" dirty="0"/>
              <a:t>在满足约束条件的模型集合中选择熵最大的模型。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B56B91B-0454-48F8-8332-909DC0492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742" y="3169935"/>
            <a:ext cx="6772275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56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635A4F6-290E-48CA-9AC9-A062459A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6.2</a:t>
            </a:r>
            <a:r>
              <a:rPr lang="zh-CN" altLang="en-US" dirty="0"/>
              <a:t>最大熵模型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4AB1AAF7-98D9-49CF-A813-090B0510403D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581025" y="2103120"/>
                <a:ext cx="8369935" cy="2363019"/>
              </a:xfrm>
            </p:spPr>
            <p:txBody>
              <a:bodyPr/>
              <a:lstStyle/>
              <a:p>
                <a:r>
                  <a:rPr lang="zh-CN" altLang="en-US" dirty="0"/>
                  <a:t>条件熵：</a:t>
                </a:r>
                <a:endParaRPr lang="en-US" altLang="zh-C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altLang="zh-CN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US" altLang="zh-CN" i="0" dirty="0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en-US" altLang="zh-CN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i="0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  <m:sup/>
                        <m:e>
                          <m:acc>
                            <m:accPr>
                              <m:chr m:val="̃"/>
                              <m:ctrlPr>
                                <a:rPr lang="en-US" altLang="zh-CN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i="1" dirty="0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</m:acc>
                          <m:d>
                            <m:dPr>
                              <m:ctrlPr>
                                <a:rPr lang="en-US" altLang="zh-CN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altLang="zh-CN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"/>
                                  <m:endChr m:val="|"/>
                                  <m:ctrlPr>
                                    <a:rPr lang="en-US" altLang="zh-CN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  <m:r>
                                <a:rPr lang="en-US" altLang="zh-CN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func>
                            <m:funcPr>
                              <m:ctrlPr>
                                <a:rPr lang="en-US" altLang="zh-CN" i="1" dirty="0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i="0" dirty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altLang="zh-CN" i="1" dirty="0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altLang="zh-CN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"/>
                                      <m:endChr m:val="|"/>
                                      <m:ctrlPr>
                                        <a:rPr lang="en-US" altLang="zh-CN" i="1" dirty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i="1" dirty="0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d>
                                  <m:r>
                                    <a:rPr lang="en-US" altLang="zh-CN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US" altLang="zh-CN" dirty="0"/>
              </a:p>
              <a:p>
                <a:r>
                  <a:rPr lang="zh-CN" altLang="en-US" dirty="0"/>
                  <a:t>特征函数：</a:t>
                </a:r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6" name="内容占位符 5">
                <a:extLst>
                  <a:ext uri="{FF2B5EF4-FFF2-40B4-BE49-F238E27FC236}">
                    <a16:creationId xmlns:a16="http://schemas.microsoft.com/office/drawing/2014/main" id="{4AB1AAF7-98D9-49CF-A813-090B051040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581025" y="2103120"/>
                <a:ext cx="8369935" cy="2363019"/>
              </a:xfrm>
              <a:blipFill>
                <a:blip r:embed="rId2"/>
                <a:stretch>
                  <a:fillRect l="-7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1A26D6CE-55A5-4A86-8EBF-200FF325E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770" y="4300220"/>
            <a:ext cx="56007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64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635A4F6-290E-48CA-9AC9-A062459A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6.2</a:t>
            </a:r>
            <a:r>
              <a:rPr lang="zh-CN" altLang="en-US" dirty="0"/>
              <a:t>最大熵模型</a:t>
            </a:r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AB1AAF7-98D9-49CF-A813-090B0510403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9423" y="1722707"/>
            <a:ext cx="11407775" cy="4523803"/>
          </a:xfrm>
        </p:spPr>
        <p:txBody>
          <a:bodyPr/>
          <a:lstStyle/>
          <a:p>
            <a:r>
              <a:rPr lang="zh-CN" altLang="en-US" dirty="0"/>
              <a:t>以英汉翻译为例：对于英语中的“</a:t>
            </a:r>
            <a:r>
              <a:rPr lang="en-US" dirty="0"/>
              <a:t>take”，</a:t>
            </a:r>
            <a:r>
              <a:rPr lang="zh-CN" altLang="en-US" dirty="0"/>
              <a:t>它对应汉语的翻译有：</a:t>
            </a:r>
            <a:endParaRPr lang="en-US" altLang="zh-CN" dirty="0"/>
          </a:p>
          <a:p>
            <a:r>
              <a:rPr lang="en-US" altLang="zh-CN" dirty="0"/>
              <a:t>(</a:t>
            </a:r>
            <a:r>
              <a:rPr lang="en-US" dirty="0"/>
              <a:t>t1)“</a:t>
            </a:r>
            <a:r>
              <a:rPr lang="zh-CN" altLang="en-US" dirty="0"/>
              <a:t>抓住”：</a:t>
            </a:r>
            <a:r>
              <a:rPr lang="en-US" dirty="0"/>
              <a:t>The mother takes her child by the hand.</a:t>
            </a:r>
            <a:r>
              <a:rPr lang="zh-CN" altLang="en-US" dirty="0"/>
              <a:t>母亲抓住孩子的手。 </a:t>
            </a:r>
            <a:r>
              <a:rPr lang="en-US" altLang="zh-CN" dirty="0"/>
              <a:t>(</a:t>
            </a:r>
            <a:r>
              <a:rPr lang="en-US" dirty="0"/>
              <a:t>t2)“</a:t>
            </a:r>
            <a:r>
              <a:rPr lang="zh-CN" altLang="en-US" dirty="0"/>
              <a:t>拿走”：</a:t>
            </a:r>
            <a:r>
              <a:rPr lang="en-US" dirty="0"/>
              <a:t>Take the book home. </a:t>
            </a:r>
            <a:r>
              <a:rPr lang="zh-CN" altLang="en-US" dirty="0"/>
              <a:t>把书拿回家。 </a:t>
            </a:r>
            <a:endParaRPr lang="en-US" altLang="zh-CN" dirty="0"/>
          </a:p>
          <a:p>
            <a:r>
              <a:rPr lang="en-US" altLang="zh-CN" dirty="0"/>
              <a:t>(</a:t>
            </a:r>
            <a:r>
              <a:rPr lang="en-US" dirty="0"/>
              <a:t>t3)“</a:t>
            </a:r>
            <a:r>
              <a:rPr lang="zh-CN" altLang="en-US" dirty="0"/>
              <a:t>乘坐”：</a:t>
            </a:r>
            <a:r>
              <a:rPr lang="en-US" dirty="0"/>
              <a:t>to take a bus to work. </a:t>
            </a:r>
            <a:r>
              <a:rPr lang="zh-CN" altLang="en-US" dirty="0"/>
              <a:t>乘坐公共汽车上班。 </a:t>
            </a:r>
            <a:endParaRPr lang="en-US" altLang="zh-CN" dirty="0"/>
          </a:p>
          <a:p>
            <a:r>
              <a:rPr lang="en-US" altLang="zh-CN" dirty="0"/>
              <a:t>(</a:t>
            </a:r>
            <a:r>
              <a:rPr lang="en-US" dirty="0"/>
              <a:t>t4)“</a:t>
            </a:r>
            <a:r>
              <a:rPr lang="zh-CN" altLang="en-US" dirty="0"/>
              <a:t>量”：</a:t>
            </a:r>
            <a:r>
              <a:rPr lang="en-US" dirty="0"/>
              <a:t>Take your temperature. </a:t>
            </a:r>
            <a:r>
              <a:rPr lang="zh-CN" altLang="en-US" dirty="0"/>
              <a:t>量一量你的体温。 </a:t>
            </a:r>
            <a:endParaRPr lang="en-US" altLang="zh-CN" dirty="0"/>
          </a:p>
          <a:p>
            <a:r>
              <a:rPr lang="en-US" altLang="zh-CN" dirty="0"/>
              <a:t>(</a:t>
            </a:r>
            <a:r>
              <a:rPr lang="en-US" dirty="0"/>
              <a:t>t5)“</a:t>
            </a:r>
            <a:r>
              <a:rPr lang="zh-CN" altLang="en-US" dirty="0"/>
              <a:t>装”：</a:t>
            </a:r>
            <a:r>
              <a:rPr lang="en-US" dirty="0"/>
              <a:t>The suitcase wouldn’t take another thing. </a:t>
            </a:r>
            <a:r>
              <a:rPr lang="zh-CN" altLang="en-US" dirty="0"/>
              <a:t>这个衣箱不能装别的东西了。 </a:t>
            </a:r>
            <a:endParaRPr lang="en-US" altLang="zh-CN" dirty="0"/>
          </a:p>
          <a:p>
            <a:r>
              <a:rPr lang="en-US" altLang="zh-CN" dirty="0"/>
              <a:t>(</a:t>
            </a:r>
            <a:r>
              <a:rPr lang="en-US" dirty="0"/>
              <a:t>t6)“</a:t>
            </a:r>
            <a:r>
              <a:rPr lang="zh-CN" altLang="en-US" dirty="0"/>
              <a:t>花费”：</a:t>
            </a:r>
            <a:r>
              <a:rPr lang="en-US" dirty="0"/>
              <a:t>It takes a lot of money to buy a house. </a:t>
            </a:r>
            <a:r>
              <a:rPr lang="zh-CN" altLang="en-US" dirty="0"/>
              <a:t>买一所房子要花一大笔钱。 </a:t>
            </a:r>
            <a:endParaRPr lang="en-US" altLang="zh-CN" dirty="0"/>
          </a:p>
          <a:p>
            <a:r>
              <a:rPr lang="en-US" altLang="zh-CN" dirty="0"/>
              <a:t>(</a:t>
            </a:r>
            <a:r>
              <a:rPr lang="en-US" dirty="0"/>
              <a:t>t7)“</a:t>
            </a:r>
            <a:r>
              <a:rPr lang="zh-CN" altLang="en-US" dirty="0"/>
              <a:t>理解、领会”：</a:t>
            </a:r>
            <a:r>
              <a:rPr lang="en-US" dirty="0"/>
              <a:t>How do you take this package? </a:t>
            </a:r>
            <a:r>
              <a:rPr lang="zh-CN" altLang="en-US" dirty="0"/>
              <a:t>你怎么理解这段话？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13562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635A4F6-290E-48CA-9AC9-A062459A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6.2</a:t>
            </a:r>
            <a:r>
              <a:rPr lang="zh-CN" altLang="en-US" dirty="0"/>
              <a:t>最大熵模型</a:t>
            </a:r>
            <a:endParaRPr 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C506C76-FF80-4DF1-86AF-9D94FD019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062" y="2182812"/>
            <a:ext cx="5705475" cy="1171575"/>
          </a:xfrm>
          <a:prstGeom prst="rect">
            <a:avLst/>
          </a:prstGeom>
        </p:spPr>
      </p:pic>
      <p:sp>
        <p:nvSpPr>
          <p:cNvPr id="5" name="内容占位符 5">
            <a:extLst>
              <a:ext uri="{FF2B5EF4-FFF2-40B4-BE49-F238E27FC236}">
                <a16:creationId xmlns:a16="http://schemas.microsoft.com/office/drawing/2014/main" id="{64D4BCEF-A72E-4D99-84D9-6B539AD3C20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1023" y="3988387"/>
            <a:ext cx="11407775" cy="927946"/>
          </a:xfrm>
        </p:spPr>
        <p:txBody>
          <a:bodyPr/>
          <a:lstStyle/>
          <a:p>
            <a:r>
              <a:rPr lang="zh-CN" altLang="en-US" dirty="0"/>
              <a:t>参考文献：语言信息处理技术中的最大熵模型方法</a:t>
            </a:r>
            <a:endParaRPr lang="en-US" altLang="zh-CN" dirty="0"/>
          </a:p>
          <a:p>
            <a:r>
              <a:rPr lang="zh-CN" altLang="en-US" dirty="0"/>
              <a:t>             李素建 刘群 张志勇 程学旗， 中国科学院计算技术研究所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14019195"/>
      </p:ext>
    </p:extLst>
  </p:cSld>
  <p:clrMapOvr>
    <a:masterClrMapping/>
  </p:clrMapOvr>
</p:sld>
</file>

<file path=ppt/theme/theme1.xml><?xml version="1.0" encoding="utf-8"?>
<a:theme xmlns:a="http://schemas.openxmlformats.org/drawingml/2006/main" name="深度学习项目PPT模板V1.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wrap="square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深度学习项目PPT模板V1.4" id="{F740A830-32CD-47DF-B463-1558214DA479}" vid="{A20E0993-7F7D-4833-A39E-B31E625552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1475</TotalTime>
  <Words>353</Words>
  <Application>Microsoft Office PowerPoint</Application>
  <PresentationFormat>宽屏</PresentationFormat>
  <Paragraphs>49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微軟正黑體</vt:lpstr>
      <vt:lpstr>等线</vt:lpstr>
      <vt:lpstr>等线 Light</vt:lpstr>
      <vt:lpstr>微软雅黑</vt:lpstr>
      <vt:lpstr>微软雅黑 Light</vt:lpstr>
      <vt:lpstr>Arial</vt:lpstr>
      <vt:lpstr>Cambria Math</vt:lpstr>
      <vt:lpstr>深度学习项目PPT模板V1.4</vt:lpstr>
      <vt:lpstr>第6章 逻辑斯谛回归与最大熵模型</vt:lpstr>
      <vt:lpstr>6.1逻辑斯谛回归模型</vt:lpstr>
      <vt:lpstr>6.1逻辑斯谛回归模型</vt:lpstr>
      <vt:lpstr>6.2最大熵模型</vt:lpstr>
      <vt:lpstr>6.2最大熵模型</vt:lpstr>
      <vt:lpstr>6.2最大熵模型</vt:lpstr>
      <vt:lpstr>6.2最大熵模型</vt:lpstr>
      <vt:lpstr>6.2最大熵模型</vt:lpstr>
      <vt:lpstr>6.2最大熵模型</vt:lpstr>
      <vt:lpstr>6.2最大熵模型</vt:lpstr>
      <vt:lpstr>6.2最大熵模型</vt:lpstr>
      <vt:lpstr>6.3模型学习的最优化算法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深度之眼PPT模板</dc:title>
  <dc:creator>深度之眼</dc:creator>
  <cp:lastModifiedBy>杨 柯</cp:lastModifiedBy>
  <cp:revision>189</cp:revision>
  <dcterms:created xsi:type="dcterms:W3CDTF">2018-01-29T03:45:15Z</dcterms:created>
  <dcterms:modified xsi:type="dcterms:W3CDTF">2019-04-11T08:28:14Z</dcterms:modified>
</cp:coreProperties>
</file>

<file path=docProps/thumbnail.jpeg>
</file>